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5" r:id="rId4"/>
    <p:sldId id="293" r:id="rId5"/>
    <p:sldId id="258" r:id="rId6"/>
    <p:sldId id="270" r:id="rId7"/>
    <p:sldId id="28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1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jp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C640F-B77D-4722-8135-33FF85B5A3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E5615-D27D-4FAF-96E2-A081AE245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B34D1-17CF-4E80-80ED-C2434AE94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EDF95-260E-42BB-B01E-E76809FF2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8A56A-60F9-4F9E-97B6-E8857E6E9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59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4A286-6048-44AB-ABD9-8F1062EAD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1074B8-8DC7-4D64-A770-336BA8CDFA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AD7DC-1A92-4988-B584-894275589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11273-15DF-4F0D-94F3-AF2F3AC82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1E176-0D5A-42C1-ACE2-2615A4A01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60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841A64-CE53-48E8-A3F2-4833C25A8C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6EAE2-1478-438F-8084-D431E5F2AB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91034-BE57-4F71-A69A-91EFEAAE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A4320-8B2C-4C81-B9D7-E397F4236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2E966-5EB8-46DC-8C41-BB0EF0D29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604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F057-42C4-446D-BB8B-992E03C75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46592-8A25-48A8-98A3-295C369C7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92843-97C6-4B98-9890-139FDB975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6F3A3-F67F-49D6-9AA2-02172C401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ADDA7-5EE7-4C09-9C07-5F0729D06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945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E9F3F-5F5A-4C7C-8629-DE6057896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8887A-95F3-49B4-B02A-EA4090229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BA1CE-1745-432D-96D6-16547F5D7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14D9C-3967-44B5-967B-2BEE10718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3D03B-DF77-4481-95D1-0DDA241FE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161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DCD14-84F0-4D6A-AB61-B678793C9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FC175-1BEF-40CE-9AA0-1F1504FC78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2FF23-A8EB-4B71-91B4-CE97A04EA7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521C8A-906D-462C-8B15-95499C9D7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87BAA-A19C-4DF6-B0B2-363D6FA69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F4DD30-5AC5-4FA4-9CD3-D0DF08F9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4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741EF-2B48-43CD-80F0-2914CC15A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9CC38E-FC27-40E4-ABFC-210E22DB8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AC05FA-D955-4B8A-B4CF-A9DEB41DC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841686-2A76-40A8-9567-F50D049130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7F7A34-F8A2-451F-8161-CC3EDC9934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29038F-4B29-4EE5-8C4E-E501466FA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AE1525-7F7D-4B8E-9504-C23BA843D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DCD5E0-A7F1-48ED-AF7E-B6D8D69FB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791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A429-367A-45CE-89BF-FB9F5687C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350800-571A-4927-9E89-6A281419B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12DC41-7F58-47C6-8843-608D2560B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21DE75-C3A3-446C-9A3C-007F68056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5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5B77A2-2EEC-4172-ABE4-F3D96D500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5DAD85-655E-4005-895A-1976B4F31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0132C-8D43-462E-839E-1463E4414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28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19B2B-8B96-4EB3-839D-C5A30E6F4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CCCE5-CBE2-4068-AA96-242B0699B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C3B142-9769-4763-BA52-3BBA649390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D7B95F-9FE4-4DFC-A482-5E4C656B9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4FAA48-EF6D-45B0-9F28-FC3C02051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9B5134-0962-4901-864E-990D7DE1D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115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35223-F4EC-4D9A-92FF-F452C5B99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BC0D85-502A-44C9-9A88-D9AA82D0B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554D4-A816-4827-852B-C62EA7C3A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1B15-2C6F-40CB-9819-E5D5E0C4A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53F23A-21D1-43F4-9461-9AB9CB2DF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A6BA1-AF10-47B5-9C13-55913F6B2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064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E02E70-99D9-43F5-9977-9C2ACF22E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9F4A7-4948-4E32-99E4-529CB9B77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56EFC-F703-4E14-8AE7-768FB4FA6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9B313-7DF8-4861-A146-AB8E11B9774A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6ACA8-946F-42DB-BC8E-95E5BEDAE2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1A95B-5497-40F8-AC24-531D45CD96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0D6A0-6A21-4905-BFAA-7508EA6E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005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62CA22E-05F9-4397-D9EC-6C344C1F0AA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96"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231D0C4-6968-1913-BAFA-AC0A719842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2400430-762F-CBA8-79B0-3A50EF1F1B21}"/>
              </a:ext>
            </a:extLst>
          </p:cNvPr>
          <p:cNvSpPr/>
          <p:nvPr/>
        </p:nvSpPr>
        <p:spPr>
          <a:xfrm>
            <a:off x="5295900" y="29727"/>
            <a:ext cx="1600200" cy="1143000"/>
          </a:xfrm>
          <a:prstGeom prst="roundRect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  <a14:imgEffect>
                        <a14:artisticMosiaicBubbl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96D763-E6B0-E867-4CFC-CA106FFBC7E3}"/>
              </a:ext>
            </a:extLst>
          </p:cNvPr>
          <p:cNvSpPr/>
          <p:nvPr/>
        </p:nvSpPr>
        <p:spPr>
          <a:xfrm>
            <a:off x="0" y="2209955"/>
            <a:ext cx="6763658" cy="3013372"/>
          </a:xfrm>
          <a:custGeom>
            <a:avLst/>
            <a:gdLst>
              <a:gd name="connsiteX0" fmla="*/ 0 w 6667500"/>
              <a:gd name="connsiteY0" fmla="*/ 0 h 2286000"/>
              <a:gd name="connsiteX1" fmla="*/ 6667500 w 6667500"/>
              <a:gd name="connsiteY1" fmla="*/ 0 h 2286000"/>
              <a:gd name="connsiteX2" fmla="*/ 6667500 w 6667500"/>
              <a:gd name="connsiteY2" fmla="*/ 2286000 h 2286000"/>
              <a:gd name="connsiteX3" fmla="*/ 0 w 6667500"/>
              <a:gd name="connsiteY3" fmla="*/ 2286000 h 2286000"/>
              <a:gd name="connsiteX4" fmla="*/ 0 w 6667500"/>
              <a:gd name="connsiteY4" fmla="*/ 0 h 2286000"/>
              <a:gd name="connsiteX0" fmla="*/ 0 w 6667500"/>
              <a:gd name="connsiteY0" fmla="*/ 0 h 2286000"/>
              <a:gd name="connsiteX1" fmla="*/ 6667500 w 6667500"/>
              <a:gd name="connsiteY1" fmla="*/ 0 h 2286000"/>
              <a:gd name="connsiteX2" fmla="*/ 5219700 w 6667500"/>
              <a:gd name="connsiteY2" fmla="*/ 2266950 h 2286000"/>
              <a:gd name="connsiteX3" fmla="*/ 0 w 6667500"/>
              <a:gd name="connsiteY3" fmla="*/ 2286000 h 2286000"/>
              <a:gd name="connsiteX4" fmla="*/ 0 w 66675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67500" h="2286000">
                <a:moveTo>
                  <a:pt x="0" y="0"/>
                </a:moveTo>
                <a:lnTo>
                  <a:pt x="6667500" y="0"/>
                </a:lnTo>
                <a:lnTo>
                  <a:pt x="5219700" y="2266950"/>
                </a:lnTo>
                <a:lnTo>
                  <a:pt x="0" y="228600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022776-F9D5-8721-A02F-9F21B1EA7992}"/>
              </a:ext>
            </a:extLst>
          </p:cNvPr>
          <p:cNvSpPr txBox="1"/>
          <p:nvPr/>
        </p:nvSpPr>
        <p:spPr>
          <a:xfrm>
            <a:off x="70603" y="2646267"/>
            <a:ext cx="597988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Computer Network Using NS2 based on the domain as www.telegram.com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F14496-C65D-7318-4690-83D2D0AE1799}"/>
              </a:ext>
            </a:extLst>
          </p:cNvPr>
          <p:cNvSpPr txBox="1"/>
          <p:nvPr/>
        </p:nvSpPr>
        <p:spPr>
          <a:xfrm>
            <a:off x="3035660" y="1014373"/>
            <a:ext cx="612068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ln w="0"/>
                <a:solidFill>
                  <a:schemeClr val="bg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North western university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569F3CCD-F315-83BE-FE82-4FDEB1218567}"/>
              </a:ext>
            </a:extLst>
          </p:cNvPr>
          <p:cNvSpPr txBox="1">
            <a:spLocks noChangeArrowheads="1"/>
          </p:cNvSpPr>
          <p:nvPr/>
        </p:nvSpPr>
        <p:spPr>
          <a:xfrm>
            <a:off x="3900127" y="5813875"/>
            <a:ext cx="5256213" cy="8382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COURSE CODE: CSE-3304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uk-UA" sz="3600" b="1" dirty="0">
              <a:latin typeface="Tahoma" charset="0"/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DE2073C0-48BB-6E08-5FBF-2D8342B00214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4506284"/>
            <a:ext cx="5650149" cy="681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>
                <a:solidFill>
                  <a:schemeClr val="bg2"/>
                </a:solidFill>
              </a:rPr>
              <a:t>Course Title: </a:t>
            </a:r>
            <a:r>
              <a:rPr lang="en-US" sz="2400" dirty="0">
                <a:solidFill>
                  <a:schemeClr val="bg2"/>
                </a:solidFill>
              </a:rPr>
              <a:t>Computer Networks Sessional </a:t>
            </a:r>
            <a:endParaRPr lang="uk-UA" sz="2400" dirty="0">
              <a:solidFill>
                <a:schemeClr val="bg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E92C50-2A06-B795-3861-ACFC970C7F70}"/>
              </a:ext>
            </a:extLst>
          </p:cNvPr>
          <p:cNvSpPr txBox="1"/>
          <p:nvPr/>
        </p:nvSpPr>
        <p:spPr>
          <a:xfrm>
            <a:off x="4925144" y="6372553"/>
            <a:ext cx="2736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SP CSE-3304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03732F-CBE6-476D-7105-B434F05DB714}"/>
              </a:ext>
            </a:extLst>
          </p:cNvPr>
          <p:cNvSpPr/>
          <p:nvPr/>
        </p:nvSpPr>
        <p:spPr>
          <a:xfrm>
            <a:off x="1393549" y="4115642"/>
            <a:ext cx="328422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DB4EA06D-3D8D-EC58-E0E0-FFB9946D82C3}"/>
              </a:ext>
            </a:extLst>
          </p:cNvPr>
          <p:cNvSpPr/>
          <p:nvPr/>
        </p:nvSpPr>
        <p:spPr>
          <a:xfrm>
            <a:off x="117928" y="2373033"/>
            <a:ext cx="6763658" cy="3013372"/>
          </a:xfrm>
          <a:custGeom>
            <a:avLst/>
            <a:gdLst>
              <a:gd name="connsiteX0" fmla="*/ 0 w 6667500"/>
              <a:gd name="connsiteY0" fmla="*/ 0 h 2286000"/>
              <a:gd name="connsiteX1" fmla="*/ 6667500 w 6667500"/>
              <a:gd name="connsiteY1" fmla="*/ 0 h 2286000"/>
              <a:gd name="connsiteX2" fmla="*/ 6667500 w 6667500"/>
              <a:gd name="connsiteY2" fmla="*/ 2286000 h 2286000"/>
              <a:gd name="connsiteX3" fmla="*/ 0 w 6667500"/>
              <a:gd name="connsiteY3" fmla="*/ 2286000 h 2286000"/>
              <a:gd name="connsiteX4" fmla="*/ 0 w 6667500"/>
              <a:gd name="connsiteY4" fmla="*/ 0 h 2286000"/>
              <a:gd name="connsiteX0" fmla="*/ 0 w 6667500"/>
              <a:gd name="connsiteY0" fmla="*/ 0 h 2286000"/>
              <a:gd name="connsiteX1" fmla="*/ 6667500 w 6667500"/>
              <a:gd name="connsiteY1" fmla="*/ 0 h 2286000"/>
              <a:gd name="connsiteX2" fmla="*/ 5219700 w 6667500"/>
              <a:gd name="connsiteY2" fmla="*/ 2266950 h 2286000"/>
              <a:gd name="connsiteX3" fmla="*/ 0 w 6667500"/>
              <a:gd name="connsiteY3" fmla="*/ 2286000 h 2286000"/>
              <a:gd name="connsiteX4" fmla="*/ 0 w 6667500"/>
              <a:gd name="connsiteY4" fmla="*/ 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67500" h="2286000">
                <a:moveTo>
                  <a:pt x="0" y="0"/>
                </a:moveTo>
                <a:lnTo>
                  <a:pt x="6667500" y="0"/>
                </a:lnTo>
                <a:lnTo>
                  <a:pt x="5219700" y="2266950"/>
                </a:lnTo>
                <a:lnTo>
                  <a:pt x="0" y="2286000"/>
                </a:lnTo>
                <a:lnTo>
                  <a:pt x="0" y="0"/>
                </a:lnTo>
                <a:close/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9417E68E-A261-369D-9B29-0627EE121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7E52D4-7F99-4DD4-901C-337ED9E4FBB3}" type="slidenum">
              <a:rPr lang="en-US" sz="2400" smtClean="0">
                <a:solidFill>
                  <a:schemeClr val="bg1"/>
                </a:solidFill>
                <a:latin typeface="Arial Black" panose="020B0A04020102020204" pitchFamily="34" charset="0"/>
              </a:rPr>
              <a:t>1</a:t>
            </a:fld>
            <a:endParaRPr lang="en-US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445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C6AE56E-0178-3F44-0228-0CF9F945215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75" b="20937"/>
          <a:stretch/>
        </p:blipFill>
        <p:spPr>
          <a:xfrm>
            <a:off x="0" y="0"/>
            <a:ext cx="12192000" cy="342900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485261-6554-44AC-77C2-2B03BD04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7E52D4-7F99-4DD4-901C-337ED9E4FBB3}" type="slidenum">
              <a:rPr lang="en-US" sz="2400" smtClean="0">
                <a:solidFill>
                  <a:schemeClr val="tx1"/>
                </a:solidFill>
                <a:latin typeface="Arial Black" panose="020B0A04020102020204" pitchFamily="34" charset="0"/>
              </a:rPr>
              <a:pPr/>
              <a:t>2</a:t>
            </a:fld>
            <a:endParaRPr lang="en-US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BD5AF8-CC33-1FD6-581F-5CB4195E5007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65AF50D-6CED-453A-3637-96E510DEF9A8}"/>
              </a:ext>
            </a:extLst>
          </p:cNvPr>
          <p:cNvSpPr/>
          <p:nvPr/>
        </p:nvSpPr>
        <p:spPr>
          <a:xfrm>
            <a:off x="695325" y="2209800"/>
            <a:ext cx="2438400" cy="2438400"/>
          </a:xfrm>
          <a:prstGeom prst="ellipse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42889BF-2A08-5ABF-561E-31DDEEE84564}"/>
              </a:ext>
            </a:extLst>
          </p:cNvPr>
          <p:cNvSpPr/>
          <p:nvPr/>
        </p:nvSpPr>
        <p:spPr>
          <a:xfrm>
            <a:off x="4876800" y="2209800"/>
            <a:ext cx="2438400" cy="2438400"/>
          </a:xfrm>
          <a:prstGeom prst="ellipse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4228BE7-5022-EAF3-A28A-F009661E09A2}"/>
              </a:ext>
            </a:extLst>
          </p:cNvPr>
          <p:cNvSpPr/>
          <p:nvPr/>
        </p:nvSpPr>
        <p:spPr>
          <a:xfrm>
            <a:off x="9058275" y="2209800"/>
            <a:ext cx="2438400" cy="2438400"/>
          </a:xfrm>
          <a:prstGeom prst="ellipse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9DF5BB5-7941-60A1-11DC-2AF1D68D8CF9}"/>
              </a:ext>
            </a:extLst>
          </p:cNvPr>
          <p:cNvSpPr txBox="1">
            <a:spLocks/>
          </p:cNvSpPr>
          <p:nvPr/>
        </p:nvSpPr>
        <p:spPr>
          <a:xfrm>
            <a:off x="2351584" y="1031862"/>
            <a:ext cx="7488832" cy="863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" sz="4000" b="1" i="1" dirty="0">
                <a:solidFill>
                  <a:schemeClr val="bg1"/>
                </a:solidFill>
                <a:latin typeface="+mj-lt"/>
                <a:cs typeface="Times" panose="02020603050405020304" pitchFamily="18" charset="0"/>
              </a:rPr>
              <a:t>This is our team Members</a:t>
            </a:r>
            <a:endParaRPr lang="en-US" sz="4000" b="1" i="1" dirty="0">
              <a:solidFill>
                <a:schemeClr val="bg1"/>
              </a:solidFill>
              <a:latin typeface="+mj-lt"/>
            </a:endParaRPr>
          </a:p>
          <a:p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BB6997-7E0B-4165-15F0-204553742DC6}"/>
              </a:ext>
            </a:extLst>
          </p:cNvPr>
          <p:cNvSpPr txBox="1"/>
          <p:nvPr/>
        </p:nvSpPr>
        <p:spPr>
          <a:xfrm>
            <a:off x="625104" y="4743450"/>
            <a:ext cx="25922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Armin Jahan Neha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ID: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20201137010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North Western University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104DBB-A541-E766-D770-4F960BF06EA8}"/>
              </a:ext>
            </a:extLst>
          </p:cNvPr>
          <p:cNvSpPr txBox="1"/>
          <p:nvPr/>
        </p:nvSpPr>
        <p:spPr>
          <a:xfrm>
            <a:off x="4727848" y="4718298"/>
            <a:ext cx="27363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Najnine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Afroz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Estina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ID: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20201144010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North Western University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611D3D-3C00-4285-945A-730A09B7FDA0}"/>
              </a:ext>
            </a:extLst>
          </p:cNvPr>
          <p:cNvSpPr txBox="1"/>
          <p:nvPr/>
        </p:nvSpPr>
        <p:spPr>
          <a:xfrm>
            <a:off x="9058275" y="4749924"/>
            <a:ext cx="2592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Rifa Tamanna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ID: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20201145010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North Western University</a:t>
            </a:r>
          </a:p>
        </p:txBody>
      </p:sp>
      <p:pic>
        <p:nvPicPr>
          <p:cNvPr id="18" name="Picture Placeholder 8" descr="A picture containing clothing, green, head covering&#10;&#10;Description automatically generated">
            <a:extLst>
              <a:ext uri="{FF2B5EF4-FFF2-40B4-BE49-F238E27FC236}">
                <a16:creationId xmlns:a16="http://schemas.microsoft.com/office/drawing/2014/main" id="{51B55A01-89E5-E2B1-C44D-9174B2BAC9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" b="12083"/>
          <a:stretch/>
        </p:blipFill>
        <p:spPr>
          <a:xfrm>
            <a:off x="695325" y="2195232"/>
            <a:ext cx="2438400" cy="24384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</p:spPr>
      </p:pic>
      <p:pic>
        <p:nvPicPr>
          <p:cNvPr id="19" name="Picture Placeholder 8">
            <a:extLst>
              <a:ext uri="{FF2B5EF4-FFF2-40B4-BE49-F238E27FC236}">
                <a16:creationId xmlns:a16="http://schemas.microsoft.com/office/drawing/2014/main" id="{901D33CD-6908-F477-9762-F804075A3D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" r="1103"/>
          <a:stretch/>
        </p:blipFill>
        <p:spPr>
          <a:xfrm>
            <a:off x="4876800" y="2209800"/>
            <a:ext cx="2438400" cy="24384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</p:spPr>
      </p:pic>
      <p:pic>
        <p:nvPicPr>
          <p:cNvPr id="20" name="Picture Placeholder 8">
            <a:extLst>
              <a:ext uri="{FF2B5EF4-FFF2-40B4-BE49-F238E27FC236}">
                <a16:creationId xmlns:a16="http://schemas.microsoft.com/office/drawing/2014/main" id="{E403303D-57F3-4282-EA57-09B52B15817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0" t="10766" r="7070" b="10766"/>
          <a:stretch/>
        </p:blipFill>
        <p:spPr>
          <a:xfrm>
            <a:off x="9058275" y="2224368"/>
            <a:ext cx="2438400" cy="24384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A71EA2-A99F-4F4B-9A08-6193732A0853}"/>
              </a:ext>
            </a:extLst>
          </p:cNvPr>
          <p:cNvSpPr txBox="1"/>
          <p:nvPr/>
        </p:nvSpPr>
        <p:spPr>
          <a:xfrm>
            <a:off x="4323425" y="470234"/>
            <a:ext cx="3861787" cy="578882"/>
          </a:xfrm>
          <a:prstGeom prst="flowChartAlternateProcess">
            <a:avLst/>
          </a:prstGeom>
          <a:solidFill>
            <a:schemeClr val="tx2">
              <a:lumMod val="75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Team Name: </a:t>
            </a:r>
            <a:r>
              <a:rPr lang="en-US" sz="2800" b="1">
                <a:solidFill>
                  <a:schemeClr val="bg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NWU_TL</a:t>
            </a:r>
            <a:endParaRPr lang="en-US" sz="2800" dirty="0">
              <a:solidFill>
                <a:schemeClr val="bg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4FE1A3-B6D7-448D-8626-5CB212174DFF}"/>
              </a:ext>
            </a:extLst>
          </p:cNvPr>
          <p:cNvSpPr txBox="1"/>
          <p:nvPr/>
        </p:nvSpPr>
        <p:spPr>
          <a:xfrm>
            <a:off x="4925144" y="6372553"/>
            <a:ext cx="2736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erlin Sans FB Demi" panose="020E0802020502020306" pitchFamily="34" charset="0"/>
              </a:rPr>
              <a:t>SP CSE-3304</a:t>
            </a:r>
          </a:p>
        </p:txBody>
      </p:sp>
    </p:spTree>
    <p:extLst>
      <p:ext uri="{BB962C8B-B14F-4D97-AF65-F5344CB8AC3E}">
        <p14:creationId xmlns:p14="http://schemas.microsoft.com/office/powerpoint/2010/main" val="3405648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rrow: Chevron 4">
            <a:extLst>
              <a:ext uri="{FF2B5EF4-FFF2-40B4-BE49-F238E27FC236}">
                <a16:creationId xmlns:a16="http://schemas.microsoft.com/office/drawing/2014/main" id="{2EEEE8B0-5AC6-4731-BDB3-6E821BA60666}"/>
              </a:ext>
            </a:extLst>
          </p:cNvPr>
          <p:cNvSpPr/>
          <p:nvPr/>
        </p:nvSpPr>
        <p:spPr>
          <a:xfrm>
            <a:off x="3865992" y="0"/>
            <a:ext cx="5905500" cy="6858000"/>
          </a:xfrm>
          <a:prstGeom prst="chevron">
            <a:avLst>
              <a:gd name="adj" fmla="val 540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Arrow: Chevron 7">
            <a:extLst>
              <a:ext uri="{FF2B5EF4-FFF2-40B4-BE49-F238E27FC236}">
                <a16:creationId xmlns:a16="http://schemas.microsoft.com/office/drawing/2014/main" id="{C0727F94-EFDC-173B-B040-919DA2E1EDFA}"/>
              </a:ext>
            </a:extLst>
          </p:cNvPr>
          <p:cNvSpPr/>
          <p:nvPr/>
        </p:nvSpPr>
        <p:spPr>
          <a:xfrm>
            <a:off x="3981450" y="0"/>
            <a:ext cx="5905500" cy="6858000"/>
          </a:xfrm>
          <a:prstGeom prst="chevron">
            <a:avLst>
              <a:gd name="adj" fmla="val 5400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Picture Placeholder 7">
            <a:extLst>
              <a:ext uri="{FF2B5EF4-FFF2-40B4-BE49-F238E27FC236}">
                <a16:creationId xmlns:a16="http://schemas.microsoft.com/office/drawing/2014/main" id="{2E0D79C6-1881-E66E-6AB3-727ECF842CD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465" t="-276" r="10769" b="276"/>
          <a:stretch/>
        </p:blipFill>
        <p:spPr>
          <a:xfrm>
            <a:off x="4076700" y="-38100"/>
            <a:ext cx="7524086" cy="6896100"/>
          </a:xfrm>
          <a:custGeom>
            <a:avLst/>
            <a:gdLst>
              <a:gd name="connsiteX0" fmla="*/ 0 w 6877050"/>
              <a:gd name="connsiteY0" fmla="*/ 0 h 6896100"/>
              <a:gd name="connsiteX1" fmla="*/ 3952860 w 6877050"/>
              <a:gd name="connsiteY1" fmla="*/ 0 h 6896100"/>
              <a:gd name="connsiteX2" fmla="*/ 6877050 w 6877050"/>
              <a:gd name="connsiteY2" fmla="*/ 3448050 h 6896100"/>
              <a:gd name="connsiteX3" fmla="*/ 3952860 w 6877050"/>
              <a:gd name="connsiteY3" fmla="*/ 6896100 h 6896100"/>
              <a:gd name="connsiteX4" fmla="*/ 0 w 6877050"/>
              <a:gd name="connsiteY4" fmla="*/ 6896100 h 6896100"/>
              <a:gd name="connsiteX5" fmla="*/ 2924190 w 6877050"/>
              <a:gd name="connsiteY5" fmla="*/ 3448050 h 689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77050" h="6896100">
                <a:moveTo>
                  <a:pt x="0" y="0"/>
                </a:moveTo>
                <a:lnTo>
                  <a:pt x="3952860" y="0"/>
                </a:lnTo>
                <a:lnTo>
                  <a:pt x="6877050" y="3448050"/>
                </a:lnTo>
                <a:lnTo>
                  <a:pt x="3952860" y="6896100"/>
                </a:lnTo>
                <a:lnTo>
                  <a:pt x="0" y="6896100"/>
                </a:lnTo>
                <a:lnTo>
                  <a:pt x="2924190" y="3448050"/>
                </a:lnTo>
                <a:close/>
              </a:path>
            </a:pathLst>
          </a:custGeom>
        </p:spPr>
      </p:pic>
      <p:sp>
        <p:nvSpPr>
          <p:cNvPr id="18" name="Diamond 17">
            <a:extLst>
              <a:ext uri="{FF2B5EF4-FFF2-40B4-BE49-F238E27FC236}">
                <a16:creationId xmlns:a16="http://schemas.microsoft.com/office/drawing/2014/main" id="{D6B9FF93-9B4C-4D54-92AF-F2BFA579B28E}"/>
              </a:ext>
            </a:extLst>
          </p:cNvPr>
          <p:cNvSpPr/>
          <p:nvPr/>
        </p:nvSpPr>
        <p:spPr>
          <a:xfrm>
            <a:off x="6325064" y="2800350"/>
            <a:ext cx="1219200" cy="1219200"/>
          </a:xfrm>
          <a:prstGeom prst="diamond">
            <a:avLst/>
          </a:prstGeom>
          <a:solidFill>
            <a:srgbClr val="2C567A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C9D0B-11DA-757D-1DB5-1A943776E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13" y="456189"/>
            <a:ext cx="3932237" cy="628095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Overview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E6F9F79-A039-5EF4-9A3D-5FA19BC24E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9764" y="1386550"/>
            <a:ext cx="5114262" cy="5046000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Computer Network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Why computer network is used?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ea typeface="Segoe UI Historic" panose="020B0502040204020203" pitchFamily="34" charset="0"/>
                <a:cs typeface="Segoe UI Historic" panose="020B0502040204020203" pitchFamily="34" charset="0"/>
              </a:rPr>
              <a:t>Bird’s eye view of the project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 Introduction to Zenmap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Different Host to Domain: Telegram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Design network topology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Prepare excel sheet for network diagram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Introduction to NS2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 </a:t>
            </a:r>
            <a:r>
              <a:rPr lang="en-US" sz="2000" dirty="0">
                <a:ea typeface="Segoe UI Historic" panose="020B0502040204020203" pitchFamily="34" charset="0"/>
                <a:cs typeface="Segoe UI Historic" panose="020B0502040204020203" pitchFamily="34" charset="0"/>
              </a:rPr>
              <a:t>Output topology of NS2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Summarization of the designed network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Conclusion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 </a:t>
            </a:r>
            <a:r>
              <a:rPr lang="en-US" sz="2000" dirty="0"/>
              <a:t>References </a:t>
            </a:r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41202498-7744-8668-4916-15FDCB79F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7E52D4-7F99-4DD4-901C-337ED9E4FBB3}" type="slidenum">
              <a:rPr lang="en-US" sz="2400" smtClean="0">
                <a:solidFill>
                  <a:schemeClr val="tx1"/>
                </a:solidFill>
                <a:latin typeface="Arial Black" panose="020B0A04020102020204" pitchFamily="34" charset="0"/>
              </a:rPr>
              <a:pPr/>
              <a:t>3</a:t>
            </a:fld>
            <a:endParaRPr lang="en-US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6A1A15-8E81-4D39-98D6-216A0166D999}"/>
              </a:ext>
            </a:extLst>
          </p:cNvPr>
          <p:cNvSpPr txBox="1"/>
          <p:nvPr/>
        </p:nvSpPr>
        <p:spPr>
          <a:xfrm>
            <a:off x="4925144" y="6372553"/>
            <a:ext cx="2736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SP CSE-3304</a:t>
            </a:r>
          </a:p>
        </p:txBody>
      </p:sp>
    </p:spTree>
    <p:extLst>
      <p:ext uri="{BB962C8B-B14F-4D97-AF65-F5344CB8AC3E}">
        <p14:creationId xmlns:p14="http://schemas.microsoft.com/office/powerpoint/2010/main" val="2135322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884F08C-CAFD-9728-B17F-287E97CB6831}"/>
              </a:ext>
            </a:extLst>
          </p:cNvPr>
          <p:cNvSpPr/>
          <p:nvPr/>
        </p:nvSpPr>
        <p:spPr>
          <a:xfrm>
            <a:off x="381001" y="1"/>
            <a:ext cx="4757103" cy="6857999"/>
          </a:xfrm>
          <a:custGeom>
            <a:avLst/>
            <a:gdLst>
              <a:gd name="connsiteX0" fmla="*/ 0 w 4757103"/>
              <a:gd name="connsiteY0" fmla="*/ 0 h 6857999"/>
              <a:gd name="connsiteX1" fmla="*/ 3025705 w 4757103"/>
              <a:gd name="connsiteY1" fmla="*/ 0 h 6857999"/>
              <a:gd name="connsiteX2" fmla="*/ 3045205 w 4757103"/>
              <a:gd name="connsiteY2" fmla="*/ 13866 h 6857999"/>
              <a:gd name="connsiteX3" fmla="*/ 4757103 w 4757103"/>
              <a:gd name="connsiteY3" fmla="*/ 3429000 h 6857999"/>
              <a:gd name="connsiteX4" fmla="*/ 3045205 w 4757103"/>
              <a:gd name="connsiteY4" fmla="*/ 6844134 h 6857999"/>
              <a:gd name="connsiteX5" fmla="*/ 3025707 w 4757103"/>
              <a:gd name="connsiteY5" fmla="*/ 6857999 h 6857999"/>
              <a:gd name="connsiteX6" fmla="*/ 0 w 4757103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57103" h="6857999">
                <a:moveTo>
                  <a:pt x="0" y="0"/>
                </a:moveTo>
                <a:lnTo>
                  <a:pt x="3025705" y="0"/>
                </a:lnTo>
                <a:lnTo>
                  <a:pt x="3045205" y="13866"/>
                </a:lnTo>
                <a:cubicBezTo>
                  <a:pt x="4084433" y="791058"/>
                  <a:pt x="4757103" y="2031474"/>
                  <a:pt x="4757103" y="3429000"/>
                </a:cubicBezTo>
                <a:cubicBezTo>
                  <a:pt x="4757103" y="4826527"/>
                  <a:pt x="4084433" y="6066943"/>
                  <a:pt x="3045205" y="6844134"/>
                </a:cubicBezTo>
                <a:lnTo>
                  <a:pt x="3025707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8C2E5B2-034D-EDF4-97D4-FE73EFADDC81}"/>
              </a:ext>
            </a:extLst>
          </p:cNvPr>
          <p:cNvSpPr/>
          <p:nvPr/>
        </p:nvSpPr>
        <p:spPr>
          <a:xfrm>
            <a:off x="209868" y="1"/>
            <a:ext cx="4757103" cy="6857999"/>
          </a:xfrm>
          <a:custGeom>
            <a:avLst/>
            <a:gdLst>
              <a:gd name="connsiteX0" fmla="*/ 0 w 4757103"/>
              <a:gd name="connsiteY0" fmla="*/ 0 h 6857999"/>
              <a:gd name="connsiteX1" fmla="*/ 3025705 w 4757103"/>
              <a:gd name="connsiteY1" fmla="*/ 0 h 6857999"/>
              <a:gd name="connsiteX2" fmla="*/ 3045205 w 4757103"/>
              <a:gd name="connsiteY2" fmla="*/ 13866 h 6857999"/>
              <a:gd name="connsiteX3" fmla="*/ 4757103 w 4757103"/>
              <a:gd name="connsiteY3" fmla="*/ 3429000 h 6857999"/>
              <a:gd name="connsiteX4" fmla="*/ 3045205 w 4757103"/>
              <a:gd name="connsiteY4" fmla="*/ 6844134 h 6857999"/>
              <a:gd name="connsiteX5" fmla="*/ 3025707 w 4757103"/>
              <a:gd name="connsiteY5" fmla="*/ 6857999 h 6857999"/>
              <a:gd name="connsiteX6" fmla="*/ 0 w 4757103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57103" h="6857999">
                <a:moveTo>
                  <a:pt x="0" y="0"/>
                </a:moveTo>
                <a:lnTo>
                  <a:pt x="3025705" y="0"/>
                </a:lnTo>
                <a:lnTo>
                  <a:pt x="3045205" y="13866"/>
                </a:lnTo>
                <a:cubicBezTo>
                  <a:pt x="4084433" y="791058"/>
                  <a:pt x="4757103" y="2031474"/>
                  <a:pt x="4757103" y="3429000"/>
                </a:cubicBezTo>
                <a:cubicBezTo>
                  <a:pt x="4757103" y="4826527"/>
                  <a:pt x="4084433" y="6066943"/>
                  <a:pt x="3045205" y="6844134"/>
                </a:cubicBezTo>
                <a:lnTo>
                  <a:pt x="3025707" y="6857999"/>
                </a:lnTo>
                <a:lnTo>
                  <a:pt x="0" y="6857999"/>
                </a:lnTo>
                <a:close/>
              </a:path>
            </a:pathLst>
          </a:custGeom>
          <a:noFill/>
          <a:ln w="25400">
            <a:solidFill>
              <a:srgbClr val="BA34B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B4BD994-94DC-2C5D-95BD-16401873AC88}"/>
              </a:ext>
            </a:extLst>
          </p:cNvPr>
          <p:cNvSpPr/>
          <p:nvPr/>
        </p:nvSpPr>
        <p:spPr>
          <a:xfrm>
            <a:off x="190818" y="-1"/>
            <a:ext cx="4757103" cy="6857999"/>
          </a:xfrm>
          <a:custGeom>
            <a:avLst/>
            <a:gdLst>
              <a:gd name="connsiteX0" fmla="*/ 0 w 4757103"/>
              <a:gd name="connsiteY0" fmla="*/ 0 h 6857999"/>
              <a:gd name="connsiteX1" fmla="*/ 3025705 w 4757103"/>
              <a:gd name="connsiteY1" fmla="*/ 0 h 6857999"/>
              <a:gd name="connsiteX2" fmla="*/ 3045205 w 4757103"/>
              <a:gd name="connsiteY2" fmla="*/ 13866 h 6857999"/>
              <a:gd name="connsiteX3" fmla="*/ 4757103 w 4757103"/>
              <a:gd name="connsiteY3" fmla="*/ 3429000 h 6857999"/>
              <a:gd name="connsiteX4" fmla="*/ 3045205 w 4757103"/>
              <a:gd name="connsiteY4" fmla="*/ 6844134 h 6857999"/>
              <a:gd name="connsiteX5" fmla="*/ 3025707 w 4757103"/>
              <a:gd name="connsiteY5" fmla="*/ 6857999 h 6857999"/>
              <a:gd name="connsiteX6" fmla="*/ 0 w 4757103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57103" h="6857999">
                <a:moveTo>
                  <a:pt x="0" y="0"/>
                </a:moveTo>
                <a:lnTo>
                  <a:pt x="3025705" y="0"/>
                </a:lnTo>
                <a:lnTo>
                  <a:pt x="3045205" y="13866"/>
                </a:lnTo>
                <a:cubicBezTo>
                  <a:pt x="4084433" y="791058"/>
                  <a:pt x="4757103" y="2031474"/>
                  <a:pt x="4757103" y="3429000"/>
                </a:cubicBezTo>
                <a:cubicBezTo>
                  <a:pt x="4757103" y="4826527"/>
                  <a:pt x="4084433" y="6066943"/>
                  <a:pt x="3045205" y="6844134"/>
                </a:cubicBezTo>
                <a:lnTo>
                  <a:pt x="3025707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" name="Picture Placeholder 7">
            <a:extLst>
              <a:ext uri="{FF2B5EF4-FFF2-40B4-BE49-F238E27FC236}">
                <a16:creationId xmlns:a16="http://schemas.microsoft.com/office/drawing/2014/main" id="{C6CD8719-598B-4C82-7E92-A3EE6715170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799" r="21951"/>
          <a:stretch/>
        </p:blipFill>
        <p:spPr>
          <a:xfrm>
            <a:off x="0" y="0"/>
            <a:ext cx="4757738" cy="6858000"/>
          </a:xfrm>
          <a:custGeom>
            <a:avLst/>
            <a:gdLst>
              <a:gd name="connsiteX0" fmla="*/ 0 w 4757104"/>
              <a:gd name="connsiteY0" fmla="*/ 0 h 6857999"/>
              <a:gd name="connsiteX1" fmla="*/ 3025705 w 4757104"/>
              <a:gd name="connsiteY1" fmla="*/ 0 h 6857999"/>
              <a:gd name="connsiteX2" fmla="*/ 3045205 w 4757104"/>
              <a:gd name="connsiteY2" fmla="*/ 13866 h 6857999"/>
              <a:gd name="connsiteX3" fmla="*/ 4757104 w 4757104"/>
              <a:gd name="connsiteY3" fmla="*/ 3429000 h 6857999"/>
              <a:gd name="connsiteX4" fmla="*/ 3045205 w 4757104"/>
              <a:gd name="connsiteY4" fmla="*/ 6844134 h 6857999"/>
              <a:gd name="connsiteX5" fmla="*/ 3025707 w 4757104"/>
              <a:gd name="connsiteY5" fmla="*/ 6857999 h 6857999"/>
              <a:gd name="connsiteX6" fmla="*/ 0 w 4757104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57104" h="6857999">
                <a:moveTo>
                  <a:pt x="0" y="0"/>
                </a:moveTo>
                <a:lnTo>
                  <a:pt x="3025705" y="0"/>
                </a:lnTo>
                <a:lnTo>
                  <a:pt x="3045205" y="13866"/>
                </a:lnTo>
                <a:cubicBezTo>
                  <a:pt x="4084433" y="791058"/>
                  <a:pt x="4757104" y="2031474"/>
                  <a:pt x="4757104" y="3429000"/>
                </a:cubicBezTo>
                <a:cubicBezTo>
                  <a:pt x="4757104" y="4826527"/>
                  <a:pt x="4084433" y="6066943"/>
                  <a:pt x="3045205" y="6844134"/>
                </a:cubicBezTo>
                <a:lnTo>
                  <a:pt x="3025707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38083F-D1E5-5981-F7D8-88A15E8A5A90}"/>
              </a:ext>
            </a:extLst>
          </p:cNvPr>
          <p:cNvSpPr txBox="1"/>
          <p:nvPr/>
        </p:nvSpPr>
        <p:spPr>
          <a:xfrm>
            <a:off x="5428935" y="2286614"/>
            <a:ext cx="600043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A computer network is a set of computers sharing resources located on or provided by network node.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The computers use common communication protocol over digital interconnections to communicate with each other.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 These interconnections are made up of telecommunication network technologies, based on physically wired, optical, and wireless radio-frequency methods that may be arranged in a variety of network topologies.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4C8CB8-630A-5C39-02EB-1CC04220BDF9}"/>
              </a:ext>
            </a:extLst>
          </p:cNvPr>
          <p:cNvSpPr txBox="1"/>
          <p:nvPr/>
        </p:nvSpPr>
        <p:spPr>
          <a:xfrm>
            <a:off x="5428935" y="1489328"/>
            <a:ext cx="5081866" cy="532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3314700" algn="l"/>
              </a:tabLst>
            </a:pP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is computer network?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0F898BA-16FA-2116-F30A-5DAF2E0AC197}"/>
              </a:ext>
            </a:extLst>
          </p:cNvPr>
          <p:cNvSpPr/>
          <p:nvPr/>
        </p:nvSpPr>
        <p:spPr>
          <a:xfrm rot="13119532" flipH="1" flipV="1">
            <a:off x="10906123" y="-270881"/>
            <a:ext cx="1394885" cy="1635332"/>
          </a:xfrm>
          <a:custGeom>
            <a:avLst/>
            <a:gdLst>
              <a:gd name="connsiteX0" fmla="*/ 954379 w 1394885"/>
              <a:gd name="connsiteY0" fmla="*/ 159604 h 1635332"/>
              <a:gd name="connsiteX1" fmla="*/ 954379 w 1394885"/>
              <a:gd name="connsiteY1" fmla="*/ 1415079 h 1635332"/>
              <a:gd name="connsiteX2" fmla="*/ 1174633 w 1394885"/>
              <a:gd name="connsiteY2" fmla="*/ 1635332 h 1635332"/>
              <a:gd name="connsiteX3" fmla="*/ 1394885 w 1394885"/>
              <a:gd name="connsiteY3" fmla="*/ 1415079 h 1635332"/>
              <a:gd name="connsiteX4" fmla="*/ 1394885 w 1394885"/>
              <a:gd name="connsiteY4" fmla="*/ 710255 h 1635332"/>
              <a:gd name="connsiteX5" fmla="*/ 416830 w 1394885"/>
              <a:gd name="connsiteY5" fmla="*/ 327885 h 1635332"/>
              <a:gd name="connsiteX6" fmla="*/ 0 w 1394885"/>
              <a:gd name="connsiteY6" fmla="*/ 661338 h 1635332"/>
              <a:gd name="connsiteX7" fmla="*/ 40835 w 1394885"/>
              <a:gd name="connsiteY7" fmla="*/ 721904 h 1635332"/>
              <a:gd name="connsiteX8" fmla="*/ 196577 w 1394885"/>
              <a:gd name="connsiteY8" fmla="*/ 786415 h 1635332"/>
              <a:gd name="connsiteX9" fmla="*/ 416830 w 1394885"/>
              <a:gd name="connsiteY9" fmla="*/ 566162 h 1635332"/>
              <a:gd name="connsiteX10" fmla="*/ 826700 w 1394885"/>
              <a:gd name="connsiteY10" fmla="*/ 0 h 1635332"/>
              <a:gd name="connsiteX11" fmla="*/ 465352 w 1394885"/>
              <a:gd name="connsiteY11" fmla="*/ 289068 h 1635332"/>
              <a:gd name="connsiteX12" fmla="*/ 465352 w 1394885"/>
              <a:gd name="connsiteY12" fmla="*/ 1043678 h 1635332"/>
              <a:gd name="connsiteX13" fmla="*/ 685605 w 1394885"/>
              <a:gd name="connsiteY13" fmla="*/ 1263931 h 1635332"/>
              <a:gd name="connsiteX14" fmla="*/ 905858 w 1394885"/>
              <a:gd name="connsiteY14" fmla="*/ 1043678 h 1635332"/>
              <a:gd name="connsiteX15" fmla="*/ 905858 w 1394885"/>
              <a:gd name="connsiteY15" fmla="*/ 98951 h 1635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94885" h="1635332">
                <a:moveTo>
                  <a:pt x="954379" y="159604"/>
                </a:moveTo>
                <a:lnTo>
                  <a:pt x="954379" y="1415079"/>
                </a:lnTo>
                <a:cubicBezTo>
                  <a:pt x="954380" y="1536721"/>
                  <a:pt x="1052990" y="1635332"/>
                  <a:pt x="1174633" y="1635332"/>
                </a:cubicBezTo>
                <a:cubicBezTo>
                  <a:pt x="1296274" y="1635331"/>
                  <a:pt x="1394885" y="1536721"/>
                  <a:pt x="1394885" y="1415079"/>
                </a:cubicBezTo>
                <a:lnTo>
                  <a:pt x="1394885" y="710255"/>
                </a:lnTo>
                <a:close/>
                <a:moveTo>
                  <a:pt x="416830" y="327885"/>
                </a:moveTo>
                <a:lnTo>
                  <a:pt x="0" y="661338"/>
                </a:lnTo>
                <a:lnTo>
                  <a:pt x="40835" y="721904"/>
                </a:lnTo>
                <a:cubicBezTo>
                  <a:pt x="80693" y="761762"/>
                  <a:pt x="135756" y="786415"/>
                  <a:pt x="196577" y="786415"/>
                </a:cubicBezTo>
                <a:cubicBezTo>
                  <a:pt x="318219" y="786415"/>
                  <a:pt x="416830" y="687804"/>
                  <a:pt x="416830" y="566162"/>
                </a:cubicBezTo>
                <a:close/>
                <a:moveTo>
                  <a:pt x="826700" y="0"/>
                </a:moveTo>
                <a:lnTo>
                  <a:pt x="465352" y="289068"/>
                </a:lnTo>
                <a:lnTo>
                  <a:pt x="465352" y="1043678"/>
                </a:lnTo>
                <a:cubicBezTo>
                  <a:pt x="465352" y="1165320"/>
                  <a:pt x="563963" y="1263931"/>
                  <a:pt x="685605" y="1263931"/>
                </a:cubicBezTo>
                <a:cubicBezTo>
                  <a:pt x="807247" y="1263931"/>
                  <a:pt x="905858" y="1165320"/>
                  <a:pt x="905858" y="1043678"/>
                </a:cubicBezTo>
                <a:lnTo>
                  <a:pt x="905858" y="98951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7BF77E40-D9A0-2C60-C194-DB90E40B5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7E52D4-7F99-4DD4-901C-337ED9E4FBB3}" type="slidenum">
              <a:rPr lang="en-US" sz="2400" smtClean="0">
                <a:solidFill>
                  <a:schemeClr val="tx1"/>
                </a:solidFill>
                <a:latin typeface="Arial Black" panose="020B0A04020102020204" pitchFamily="34" charset="0"/>
              </a:rPr>
              <a:pPr/>
              <a:t>4</a:t>
            </a:fld>
            <a:endParaRPr lang="en-US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E39B48-02BF-4A0A-9904-E524B18B23E0}"/>
              </a:ext>
            </a:extLst>
          </p:cNvPr>
          <p:cNvSpPr txBox="1"/>
          <p:nvPr/>
        </p:nvSpPr>
        <p:spPr>
          <a:xfrm>
            <a:off x="4925144" y="6372553"/>
            <a:ext cx="2736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erlin Sans FB Demi" panose="020E0802020502020306" pitchFamily="34" charset="0"/>
              </a:rPr>
              <a:t>SP CSE-3304</a:t>
            </a:r>
          </a:p>
        </p:txBody>
      </p:sp>
    </p:spTree>
    <p:extLst>
      <p:ext uri="{BB962C8B-B14F-4D97-AF65-F5344CB8AC3E}">
        <p14:creationId xmlns:p14="http://schemas.microsoft.com/office/powerpoint/2010/main" val="4209465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">
            <a:extLst>
              <a:ext uri="{FF2B5EF4-FFF2-40B4-BE49-F238E27FC236}">
                <a16:creationId xmlns:a16="http://schemas.microsoft.com/office/drawing/2014/main" id="{D432FEE0-4600-47CE-B971-9269F340B168}"/>
              </a:ext>
            </a:extLst>
          </p:cNvPr>
          <p:cNvSpPr/>
          <p:nvPr/>
        </p:nvSpPr>
        <p:spPr>
          <a:xfrm>
            <a:off x="5741803" y="0"/>
            <a:ext cx="6297797" cy="6858000"/>
          </a:xfrm>
          <a:custGeom>
            <a:avLst/>
            <a:gdLst>
              <a:gd name="connsiteX0" fmla="*/ 0 w 6386286"/>
              <a:gd name="connsiteY0" fmla="*/ 0 h 6858000"/>
              <a:gd name="connsiteX1" fmla="*/ 6386286 w 6386286"/>
              <a:gd name="connsiteY1" fmla="*/ 0 h 6858000"/>
              <a:gd name="connsiteX2" fmla="*/ 6386286 w 6386286"/>
              <a:gd name="connsiteY2" fmla="*/ 6858000 h 6858000"/>
              <a:gd name="connsiteX3" fmla="*/ 0 w 6386286"/>
              <a:gd name="connsiteY3" fmla="*/ 6858000 h 6858000"/>
              <a:gd name="connsiteX4" fmla="*/ 0 w 6386286"/>
              <a:gd name="connsiteY4" fmla="*/ 0 h 6858000"/>
              <a:gd name="connsiteX0" fmla="*/ 0 w 6386286"/>
              <a:gd name="connsiteY0" fmla="*/ 0 h 6858000"/>
              <a:gd name="connsiteX1" fmla="*/ 6386286 w 6386286"/>
              <a:gd name="connsiteY1" fmla="*/ 0 h 6858000"/>
              <a:gd name="connsiteX2" fmla="*/ 6386286 w 6386286"/>
              <a:gd name="connsiteY2" fmla="*/ 6858000 h 6858000"/>
              <a:gd name="connsiteX3" fmla="*/ 0 w 6386286"/>
              <a:gd name="connsiteY3" fmla="*/ 6858000 h 6858000"/>
              <a:gd name="connsiteX4" fmla="*/ 0 w 6386286"/>
              <a:gd name="connsiteY4" fmla="*/ 0 h 6858000"/>
              <a:gd name="connsiteX0" fmla="*/ 0 w 6386286"/>
              <a:gd name="connsiteY0" fmla="*/ 0 h 6858000"/>
              <a:gd name="connsiteX1" fmla="*/ 6386286 w 6386286"/>
              <a:gd name="connsiteY1" fmla="*/ 0 h 6858000"/>
              <a:gd name="connsiteX2" fmla="*/ 6386286 w 6386286"/>
              <a:gd name="connsiteY2" fmla="*/ 6858000 h 6858000"/>
              <a:gd name="connsiteX3" fmla="*/ 0 w 6386286"/>
              <a:gd name="connsiteY3" fmla="*/ 6858000 h 6858000"/>
              <a:gd name="connsiteX4" fmla="*/ 0 w 638628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86286" h="6858000">
                <a:moveTo>
                  <a:pt x="0" y="0"/>
                </a:moveTo>
                <a:lnTo>
                  <a:pt x="6386286" y="0"/>
                </a:lnTo>
                <a:lnTo>
                  <a:pt x="6386286" y="6858000"/>
                </a:lnTo>
                <a:lnTo>
                  <a:pt x="0" y="6858000"/>
                </a:lnTo>
                <a:cubicBezTo>
                  <a:pt x="2481943" y="4789714"/>
                  <a:pt x="0" y="2286000"/>
                  <a:pt x="0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CAB8EC6-4B99-2817-4D3D-C190C6D6906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7" r="22353"/>
          <a:stretch/>
        </p:blipFill>
        <p:spPr>
          <a:xfrm>
            <a:off x="5894387" y="0"/>
            <a:ext cx="6297613" cy="6858000"/>
          </a:xfrm>
          <a:custGeom>
            <a:avLst/>
            <a:gdLst>
              <a:gd name="connsiteX0" fmla="*/ 0 w 6297797"/>
              <a:gd name="connsiteY0" fmla="*/ 0 h 6858000"/>
              <a:gd name="connsiteX1" fmla="*/ 6297797 w 6297797"/>
              <a:gd name="connsiteY1" fmla="*/ 0 h 6858000"/>
              <a:gd name="connsiteX2" fmla="*/ 6297797 w 6297797"/>
              <a:gd name="connsiteY2" fmla="*/ 6858000 h 6858000"/>
              <a:gd name="connsiteX3" fmla="*/ 0 w 6297797"/>
              <a:gd name="connsiteY3" fmla="*/ 6858000 h 6858000"/>
              <a:gd name="connsiteX4" fmla="*/ 0 w 6297797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7797" h="6858000">
                <a:moveTo>
                  <a:pt x="0" y="0"/>
                </a:moveTo>
                <a:lnTo>
                  <a:pt x="6297797" y="0"/>
                </a:lnTo>
                <a:lnTo>
                  <a:pt x="6297797" y="6858000"/>
                </a:lnTo>
                <a:lnTo>
                  <a:pt x="0" y="6858000"/>
                </a:lnTo>
                <a:cubicBezTo>
                  <a:pt x="2447553" y="4789714"/>
                  <a:pt x="0" y="2286000"/>
                  <a:pt x="0" y="0"/>
                </a:cubicBezTo>
                <a:close/>
              </a:path>
            </a:pathLst>
          </a:custGeo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AC5A1402-E125-5C70-5559-2FA5BF489A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7009" y="2660622"/>
            <a:ext cx="5364794" cy="265271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/>
              <a:t>The use of computer networks can overcome geographic barriers and enable the sharing of information.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000" dirty="0"/>
              <a:t>Computer networks enable the usage and sharing of any number of applications and services, including emails, video, audio and plenty of other types of data, over the internet.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05FCA9-6152-51BC-5D0E-FC6E5A9A4C36}"/>
              </a:ext>
            </a:extLst>
          </p:cNvPr>
          <p:cNvSpPr txBox="1"/>
          <p:nvPr/>
        </p:nvSpPr>
        <p:spPr>
          <a:xfrm>
            <a:off x="377009" y="1881044"/>
            <a:ext cx="51292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050505"/>
                </a:solidFill>
                <a:effectLst/>
              </a:rPr>
              <a:t>Why computer network is used? </a:t>
            </a:r>
            <a:endParaRPr lang="en-US" sz="2800" b="1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E4C7F4-284C-8DA7-9EF7-A4084C7B0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7E52D4-7F99-4DD4-901C-337ED9E4FBB3}" type="slidenum">
              <a:rPr lang="en-US" sz="2400" smtClean="0">
                <a:solidFill>
                  <a:schemeClr val="bg1"/>
                </a:solidFill>
                <a:latin typeface="Arial Black" panose="020B0A04020102020204" pitchFamily="34" charset="0"/>
              </a:rPr>
              <a:pPr/>
              <a:t>5</a:t>
            </a:fld>
            <a:endParaRPr lang="en-US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4359821-B546-FE0A-97D9-8AFFDD2E2449}"/>
              </a:ext>
            </a:extLst>
          </p:cNvPr>
          <p:cNvSpPr/>
          <p:nvPr/>
        </p:nvSpPr>
        <p:spPr>
          <a:xfrm rot="8480468" flipV="1">
            <a:off x="-85727" y="-259913"/>
            <a:ext cx="1394885" cy="1635332"/>
          </a:xfrm>
          <a:custGeom>
            <a:avLst/>
            <a:gdLst>
              <a:gd name="connsiteX0" fmla="*/ 954379 w 1394885"/>
              <a:gd name="connsiteY0" fmla="*/ 159604 h 1635332"/>
              <a:gd name="connsiteX1" fmla="*/ 954379 w 1394885"/>
              <a:gd name="connsiteY1" fmla="*/ 1415079 h 1635332"/>
              <a:gd name="connsiteX2" fmla="*/ 1174633 w 1394885"/>
              <a:gd name="connsiteY2" fmla="*/ 1635332 h 1635332"/>
              <a:gd name="connsiteX3" fmla="*/ 1394885 w 1394885"/>
              <a:gd name="connsiteY3" fmla="*/ 1415079 h 1635332"/>
              <a:gd name="connsiteX4" fmla="*/ 1394885 w 1394885"/>
              <a:gd name="connsiteY4" fmla="*/ 710255 h 1635332"/>
              <a:gd name="connsiteX5" fmla="*/ 416830 w 1394885"/>
              <a:gd name="connsiteY5" fmla="*/ 327885 h 1635332"/>
              <a:gd name="connsiteX6" fmla="*/ 0 w 1394885"/>
              <a:gd name="connsiteY6" fmla="*/ 661338 h 1635332"/>
              <a:gd name="connsiteX7" fmla="*/ 40835 w 1394885"/>
              <a:gd name="connsiteY7" fmla="*/ 721904 h 1635332"/>
              <a:gd name="connsiteX8" fmla="*/ 196577 w 1394885"/>
              <a:gd name="connsiteY8" fmla="*/ 786415 h 1635332"/>
              <a:gd name="connsiteX9" fmla="*/ 416830 w 1394885"/>
              <a:gd name="connsiteY9" fmla="*/ 566162 h 1635332"/>
              <a:gd name="connsiteX10" fmla="*/ 826700 w 1394885"/>
              <a:gd name="connsiteY10" fmla="*/ 0 h 1635332"/>
              <a:gd name="connsiteX11" fmla="*/ 465352 w 1394885"/>
              <a:gd name="connsiteY11" fmla="*/ 289068 h 1635332"/>
              <a:gd name="connsiteX12" fmla="*/ 465352 w 1394885"/>
              <a:gd name="connsiteY12" fmla="*/ 1043678 h 1635332"/>
              <a:gd name="connsiteX13" fmla="*/ 685605 w 1394885"/>
              <a:gd name="connsiteY13" fmla="*/ 1263931 h 1635332"/>
              <a:gd name="connsiteX14" fmla="*/ 905858 w 1394885"/>
              <a:gd name="connsiteY14" fmla="*/ 1043678 h 1635332"/>
              <a:gd name="connsiteX15" fmla="*/ 905858 w 1394885"/>
              <a:gd name="connsiteY15" fmla="*/ 98951 h 1635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94885" h="1635332">
                <a:moveTo>
                  <a:pt x="954379" y="159604"/>
                </a:moveTo>
                <a:lnTo>
                  <a:pt x="954379" y="1415079"/>
                </a:lnTo>
                <a:cubicBezTo>
                  <a:pt x="954380" y="1536721"/>
                  <a:pt x="1052990" y="1635332"/>
                  <a:pt x="1174633" y="1635332"/>
                </a:cubicBezTo>
                <a:cubicBezTo>
                  <a:pt x="1296274" y="1635331"/>
                  <a:pt x="1394885" y="1536721"/>
                  <a:pt x="1394885" y="1415079"/>
                </a:cubicBezTo>
                <a:lnTo>
                  <a:pt x="1394885" y="710255"/>
                </a:lnTo>
                <a:close/>
                <a:moveTo>
                  <a:pt x="416830" y="327885"/>
                </a:moveTo>
                <a:lnTo>
                  <a:pt x="0" y="661338"/>
                </a:lnTo>
                <a:lnTo>
                  <a:pt x="40835" y="721904"/>
                </a:lnTo>
                <a:cubicBezTo>
                  <a:pt x="80693" y="761762"/>
                  <a:pt x="135756" y="786415"/>
                  <a:pt x="196577" y="786415"/>
                </a:cubicBezTo>
                <a:cubicBezTo>
                  <a:pt x="318219" y="786415"/>
                  <a:pt x="416830" y="687804"/>
                  <a:pt x="416830" y="566162"/>
                </a:cubicBezTo>
                <a:close/>
                <a:moveTo>
                  <a:pt x="826700" y="0"/>
                </a:moveTo>
                <a:lnTo>
                  <a:pt x="465352" y="289068"/>
                </a:lnTo>
                <a:lnTo>
                  <a:pt x="465352" y="1043678"/>
                </a:lnTo>
                <a:cubicBezTo>
                  <a:pt x="465352" y="1165320"/>
                  <a:pt x="563963" y="1263931"/>
                  <a:pt x="685605" y="1263931"/>
                </a:cubicBezTo>
                <a:cubicBezTo>
                  <a:pt x="807247" y="1263931"/>
                  <a:pt x="905858" y="1165320"/>
                  <a:pt x="905858" y="1043678"/>
                </a:cubicBezTo>
                <a:lnTo>
                  <a:pt x="905858" y="98951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CA40FA-1881-4F85-B8A5-A83DB402B89D}"/>
              </a:ext>
            </a:extLst>
          </p:cNvPr>
          <p:cNvSpPr txBox="1"/>
          <p:nvPr/>
        </p:nvSpPr>
        <p:spPr>
          <a:xfrm>
            <a:off x="4727848" y="6236194"/>
            <a:ext cx="2736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erlin Sans FB Demi" panose="020E0802020502020306" pitchFamily="34" charset="0"/>
              </a:rPr>
              <a:t>SP CSE-</a:t>
            </a:r>
            <a:r>
              <a:rPr lang="en-US" sz="2000" b="1" dirty="0">
                <a:solidFill>
                  <a:schemeClr val="bg1"/>
                </a:solidFill>
                <a:latin typeface="Berlin Sans FB Demi" panose="020E0802020502020306" pitchFamily="34" charset="0"/>
              </a:rPr>
              <a:t>3304</a:t>
            </a:r>
          </a:p>
        </p:txBody>
      </p:sp>
    </p:spTree>
    <p:extLst>
      <p:ext uri="{BB962C8B-B14F-4D97-AF65-F5344CB8AC3E}">
        <p14:creationId xmlns:p14="http://schemas.microsoft.com/office/powerpoint/2010/main" val="2050623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732B5F-ECC6-FE50-A654-410DA1DFF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7E52D4-7F99-4DD4-901C-337ED9E4FBB3}" type="slidenum">
              <a:rPr lang="en-US" sz="2400" smtClean="0">
                <a:solidFill>
                  <a:schemeClr val="tx1"/>
                </a:solidFill>
                <a:latin typeface="Arial Black" panose="020B0A04020102020204" pitchFamily="34" charset="0"/>
              </a:rPr>
              <a:pPr/>
              <a:t>6</a:t>
            </a:fld>
            <a:endParaRPr lang="en-US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3FF148-D908-F809-C438-753715C5F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393" y="336550"/>
            <a:ext cx="6391276" cy="6019800"/>
          </a:xfrm>
          <a:prstGeom prst="rect">
            <a:avLst/>
          </a:prstGeom>
        </p:spPr>
      </p:pic>
      <p:pic>
        <p:nvPicPr>
          <p:cNvPr id="12" name="Picture Placeholder 8">
            <a:extLst>
              <a:ext uri="{FF2B5EF4-FFF2-40B4-BE49-F238E27FC236}">
                <a16:creationId xmlns:a16="http://schemas.microsoft.com/office/drawing/2014/main" id="{FDA0ECC7-D705-92B1-2EA5-9E821C64F59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52" r="23452"/>
          <a:stretch/>
        </p:blipFill>
        <p:spPr>
          <a:xfrm>
            <a:off x="586" y="0"/>
            <a:ext cx="5467350" cy="6858000"/>
          </a:xfrm>
          <a:custGeom>
            <a:avLst/>
            <a:gdLst>
              <a:gd name="connsiteX0" fmla="*/ 0 w 5467936"/>
              <a:gd name="connsiteY0" fmla="*/ 0 h 6858000"/>
              <a:gd name="connsiteX1" fmla="*/ 5467936 w 5467936"/>
              <a:gd name="connsiteY1" fmla="*/ 0 h 6858000"/>
              <a:gd name="connsiteX2" fmla="*/ 5467936 w 5467936"/>
              <a:gd name="connsiteY2" fmla="*/ 6858000 h 6858000"/>
              <a:gd name="connsiteX3" fmla="*/ 0 w 546793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67936" h="6858000">
                <a:moveTo>
                  <a:pt x="0" y="0"/>
                </a:moveTo>
                <a:lnTo>
                  <a:pt x="5467936" y="0"/>
                </a:lnTo>
                <a:lnTo>
                  <a:pt x="546793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1BF537F-9236-4697-3328-7789D9261B15}"/>
              </a:ext>
            </a:extLst>
          </p:cNvPr>
          <p:cNvSpPr/>
          <p:nvPr/>
        </p:nvSpPr>
        <p:spPr>
          <a:xfrm>
            <a:off x="0" y="0"/>
            <a:ext cx="5467936" cy="6858000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86B9B2-186B-0BA7-2CC1-F5B1996F63DA}"/>
              </a:ext>
            </a:extLst>
          </p:cNvPr>
          <p:cNvSpPr txBox="1"/>
          <p:nvPr/>
        </p:nvSpPr>
        <p:spPr>
          <a:xfrm>
            <a:off x="333375" y="2951947"/>
            <a:ext cx="480118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a typeface="Segoe UI Historic" panose="020B0502040204020203" pitchFamily="34" charset="0"/>
                <a:cs typeface="Segoe UI Historic" panose="020B0502040204020203" pitchFamily="34" charset="0"/>
              </a:rPr>
              <a:t>Fig: Bird’s eye view of the project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9C14E5-DD7C-DF98-E0F4-1CBC6623C0D2}"/>
              </a:ext>
            </a:extLst>
          </p:cNvPr>
          <p:cNvSpPr/>
          <p:nvPr/>
        </p:nvSpPr>
        <p:spPr>
          <a:xfrm>
            <a:off x="388772" y="2778202"/>
            <a:ext cx="4690393" cy="1301597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51EC84-DED9-4942-A595-42D68BAE2724}"/>
              </a:ext>
            </a:extLst>
          </p:cNvPr>
          <p:cNvSpPr txBox="1"/>
          <p:nvPr/>
        </p:nvSpPr>
        <p:spPr>
          <a:xfrm>
            <a:off x="4925144" y="6372553"/>
            <a:ext cx="2736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erlin Sans FB Demi" panose="020E0802020502020306" pitchFamily="34" charset="0"/>
              </a:rPr>
              <a:t>SP CSE-3304</a:t>
            </a:r>
          </a:p>
        </p:txBody>
      </p:sp>
    </p:spTree>
    <p:extLst>
      <p:ext uri="{BB962C8B-B14F-4D97-AF65-F5344CB8AC3E}">
        <p14:creationId xmlns:p14="http://schemas.microsoft.com/office/powerpoint/2010/main" val="3757863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F3444A5-7356-572E-75B0-9CC4401E9750}"/>
              </a:ext>
            </a:extLst>
          </p:cNvPr>
          <p:cNvSpPr/>
          <p:nvPr/>
        </p:nvSpPr>
        <p:spPr>
          <a:xfrm>
            <a:off x="0" y="2492350"/>
            <a:ext cx="12192000" cy="43656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291DFC6-BDD1-3916-F8B4-F2BA464CFB3B}"/>
              </a:ext>
            </a:extLst>
          </p:cNvPr>
          <p:cNvSpPr/>
          <p:nvPr/>
        </p:nvSpPr>
        <p:spPr>
          <a:xfrm>
            <a:off x="325965" y="471530"/>
            <a:ext cx="1407549" cy="123212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9513DC-A489-95C6-E8FA-6BF6CE7F349F}"/>
              </a:ext>
            </a:extLst>
          </p:cNvPr>
          <p:cNvSpPr txBox="1"/>
          <p:nvPr/>
        </p:nvSpPr>
        <p:spPr>
          <a:xfrm>
            <a:off x="269233" y="594742"/>
            <a:ext cx="4453216" cy="532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3314700" algn="l"/>
              </a:tabLst>
            </a:pP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to </a:t>
            </a:r>
            <a:r>
              <a:rPr lang="en-US" sz="2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Zenmap</a:t>
            </a: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169B12-4F33-A263-F25C-D924685AF9A2}"/>
              </a:ext>
            </a:extLst>
          </p:cNvPr>
          <p:cNvSpPr txBox="1"/>
          <p:nvPr/>
        </p:nvSpPr>
        <p:spPr>
          <a:xfrm>
            <a:off x="325965" y="1294586"/>
            <a:ext cx="113870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 err="1">
                <a:solidFill>
                  <a:srgbClr val="050505"/>
                </a:solidFill>
                <a:effectLst/>
              </a:rPr>
              <a:t>Zenmap</a:t>
            </a:r>
            <a:r>
              <a:rPr lang="en-US" sz="2000" b="0" i="0" dirty="0">
                <a:solidFill>
                  <a:srgbClr val="050505"/>
                </a:solidFill>
                <a:effectLst/>
              </a:rPr>
              <a:t> is the official graphical user interface (GUI) for the Nmap Security Scanner. It is a multiplatform, free and open-source application designed to make Nmap easy for beginners to use while providing advanced features for experienced Nmap users.</a:t>
            </a:r>
            <a:endParaRPr lang="en-US" sz="2000" dirty="0"/>
          </a:p>
        </p:txBody>
      </p:sp>
      <p:sp>
        <p:nvSpPr>
          <p:cNvPr id="13" name="AutoShape 4" descr="Najnine Afroz Estina">
            <a:extLst>
              <a:ext uri="{FF2B5EF4-FFF2-40B4-BE49-F238E27FC236}">
                <a16:creationId xmlns:a16="http://schemas.microsoft.com/office/drawing/2014/main" id="{3823F31C-2A0C-63B7-9D5E-FC06CFD1428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-2074880" y="1614806"/>
            <a:ext cx="304800" cy="335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66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E60204-512E-7919-B8F8-9625ECA42A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00"/>
          <a:stretch/>
        </p:blipFill>
        <p:spPr>
          <a:xfrm>
            <a:off x="2888343" y="2492350"/>
            <a:ext cx="6415314" cy="4173036"/>
          </a:xfrm>
          <a:prstGeom prst="rect">
            <a:avLst/>
          </a:prstGeom>
        </p:spPr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2131F34-21F7-1E10-FA68-D6128A943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7E52D4-7F99-4DD4-901C-337ED9E4FBB3}" type="slidenum">
              <a:rPr lang="en-US" sz="2400" smtClean="0">
                <a:solidFill>
                  <a:schemeClr val="bg1"/>
                </a:solidFill>
                <a:latin typeface="Arial Black" panose="020B0A04020102020204" pitchFamily="34" charset="0"/>
              </a:rPr>
              <a:pPr/>
              <a:t>7</a:t>
            </a:fld>
            <a:endParaRPr lang="en-US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7E0679-B4A4-450D-B424-B86AB985DFA4}"/>
              </a:ext>
            </a:extLst>
          </p:cNvPr>
          <p:cNvSpPr txBox="1"/>
          <p:nvPr/>
        </p:nvSpPr>
        <p:spPr>
          <a:xfrm>
            <a:off x="4871878" y="6547728"/>
            <a:ext cx="2736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erlin Sans FB Demi" panose="020E0802020502020306" pitchFamily="34" charset="0"/>
              </a:rPr>
              <a:t>SP CSE-3304</a:t>
            </a:r>
          </a:p>
        </p:txBody>
      </p:sp>
    </p:spTree>
    <p:extLst>
      <p:ext uri="{BB962C8B-B14F-4D97-AF65-F5344CB8AC3E}">
        <p14:creationId xmlns:p14="http://schemas.microsoft.com/office/powerpoint/2010/main" val="1344179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267</Words>
  <Application>Microsoft Office PowerPoint</Application>
  <PresentationFormat>Widescreen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Arial Black</vt:lpstr>
      <vt:lpstr>Berlin Sans FB Demi</vt:lpstr>
      <vt:lpstr>Calibri</vt:lpstr>
      <vt:lpstr>Calibri Light</vt:lpstr>
      <vt:lpstr>Tahoma</vt:lpstr>
      <vt:lpstr>Times</vt:lpstr>
      <vt:lpstr>Times New Roman</vt:lpstr>
      <vt:lpstr>Wingdings</vt:lpstr>
      <vt:lpstr>Office Theme</vt:lpstr>
      <vt:lpstr>PowerPoint Presentation</vt:lpstr>
      <vt:lpstr>PowerPoint Presentation</vt:lpstr>
      <vt:lpstr>Overview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Rifa Tamanna</dc:creator>
  <cp:lastModifiedBy>Rifa Tamanna</cp:lastModifiedBy>
  <cp:revision>2</cp:revision>
  <dcterms:created xsi:type="dcterms:W3CDTF">2022-12-26T13:53:45Z</dcterms:created>
  <dcterms:modified xsi:type="dcterms:W3CDTF">2022-12-26T14:13:01Z</dcterms:modified>
</cp:coreProperties>
</file>

<file path=docProps/thumbnail.jpeg>
</file>